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95" r:id="rId3"/>
    <p:sldId id="388" r:id="rId4"/>
    <p:sldId id="396" r:id="rId5"/>
    <p:sldId id="389" r:id="rId6"/>
    <p:sldId id="390" r:id="rId7"/>
    <p:sldId id="391" r:id="rId8"/>
    <p:sldId id="392" r:id="rId9"/>
    <p:sldId id="393" r:id="rId10"/>
    <p:sldId id="39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9F2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7" autoAdjust="0"/>
    <p:restoredTop sz="77366" autoAdjust="0"/>
  </p:normalViewPr>
  <p:slideViewPr>
    <p:cSldViewPr>
      <p:cViewPr varScale="1">
        <p:scale>
          <a:sx n="52" d="100"/>
          <a:sy n="52" d="100"/>
        </p:scale>
        <p:origin x="147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0FD2D2-E023-4993-AAEC-956BF61DA57E}" type="datetimeFigureOut">
              <a:rPr lang="ru-RU"/>
              <a:pPr>
                <a:defRPr/>
              </a:pPr>
              <a:t>19.05.2020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F2EDFD-6EC9-4729-9DEA-250444D165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06182-AC91-4649-AD14-226A8B65B175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240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700" indent="-296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2213" indent="-2381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050" indent="-2381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7888" indent="-2381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5088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2288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9488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6688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DCB85E-34E6-49BE-A8B8-0ED09169CC76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0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C497F-9F43-4D52-BEF6-74A27C7DDCBF}" type="datetime1">
              <a:rPr lang="ru-RU"/>
              <a:pPr>
                <a:defRPr/>
              </a:pPr>
              <a:t>19.05.2020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2D1AB-12BD-4AF8-900A-9316E6AFDD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17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9D9A1-167A-4E6F-BD4F-01FD09CDC032}" type="datetime1">
              <a:rPr lang="ru-RU"/>
              <a:pPr>
                <a:defRPr/>
              </a:pPr>
              <a:t>19.05.2020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11724-2504-4E36-AAF6-2DB94FA95C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23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5CB6F-C761-458A-A077-D70933DFB812}" type="datetime1">
              <a:rPr lang="ru-RU"/>
              <a:pPr>
                <a:defRPr/>
              </a:pPr>
              <a:t>19.05.2020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7149-CF63-4EAE-9789-C41779AA32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41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68AAC-0527-4F82-94DD-2495ACB1FAE6}" type="datetime1">
              <a:rPr lang="ru-RU"/>
              <a:pPr>
                <a:defRPr/>
              </a:pPr>
              <a:t>19.05.2020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301E5-70B8-4ED6-8FD6-4F66056C05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71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D9868-97E7-4035-94EE-DA1EB68F85A9}" type="datetime1">
              <a:rPr lang="ru-RU"/>
              <a:pPr>
                <a:defRPr/>
              </a:pPr>
              <a:t>19.05.2020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5AE99-A78A-4803-835E-191E43D7D5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18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656BD-CEC0-43C7-94B3-D7FF35C31912}" type="datetime1">
              <a:rPr lang="ru-RU"/>
              <a:pPr>
                <a:defRPr/>
              </a:pPr>
              <a:t>19.05.2020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188F8-44E7-4B5F-89A2-85AD6CA6D6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33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F786A-8815-409F-AAA7-59F1A2C5B8D2}" type="datetime1">
              <a:rPr lang="ru-RU"/>
              <a:pPr>
                <a:defRPr/>
              </a:pPr>
              <a:t>19.05.2020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9D04D-A1D3-4ACB-8215-1E3D294D67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6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F13E4-FBDD-4BB1-87B5-FE27B14BDE04}" type="datetime1">
              <a:rPr lang="ru-RU"/>
              <a:pPr>
                <a:defRPr/>
              </a:pPr>
              <a:t>19.05.2020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F297D-9F24-4645-AB4E-9FB8A36450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1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6DBC-8481-419C-BA3C-8180EBDF89C6}" type="datetime1">
              <a:rPr lang="ru-RU"/>
              <a:pPr>
                <a:defRPr/>
              </a:pPr>
              <a:t>19.05.2020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C9B44-36B6-47A0-BCD7-D62AC9409E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5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7CC4-3775-4072-9F6E-28216147D0E0}" type="datetime1">
              <a:rPr lang="ru-RU"/>
              <a:pPr>
                <a:defRPr/>
              </a:pPr>
              <a:t>19.05.2020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EAC37-929A-445C-A0A7-74ABA944F9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37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E6E80-E229-48B4-A656-CA7D9A962BC5}" type="datetime1">
              <a:rPr lang="ru-RU"/>
              <a:pPr>
                <a:defRPr/>
              </a:pPr>
              <a:t>19.05.2020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14A2E-8456-4547-8D8F-0343FE7152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1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7D1E9E-0B65-47FD-B066-04A83A4BDF9F}" type="datetime1">
              <a:rPr lang="ru-RU"/>
              <a:pPr>
                <a:defRPr/>
              </a:pPr>
              <a:t>19.05.2020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8FF42B-1A16-49A5-9878-F6CCA56C9E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mailto:n.bobylev@spbu.ru" TargetMode="External"/><Relationship Id="rId18" Type="http://schemas.openxmlformats.org/officeDocument/2006/relationships/image" Target="../media/image23.png"/><Relationship Id="rId3" Type="http://schemas.openxmlformats.org/officeDocument/2006/relationships/image" Target="../media/image9.png"/><Relationship Id="rId21" Type="http://schemas.openxmlformats.org/officeDocument/2006/relationships/image" Target="../media/image26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19" Type="http://schemas.openxmlformats.org/officeDocument/2006/relationships/image" Target="../media/image24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9.jpeg"/><Relationship Id="rId2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eranet-rus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spect="1"/>
          </p:cNvSpPr>
          <p:nvPr/>
        </p:nvSpPr>
        <p:spPr>
          <a:xfrm>
            <a:off x="323528" y="2060848"/>
            <a:ext cx="809052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Использование опыта стран Северной Европы для выработки стратегий устойчивого экологического развития российских арктических городов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000" b="1" i="1" dirty="0" smtClean="0">
                <a:solidFill>
                  <a:schemeClr val="bg1"/>
                </a:solidFill>
              </a:rPr>
              <a:t>Н.Г.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Бобылёв</a:t>
            </a:r>
            <a:r>
              <a:rPr lang="ru-RU" sz="2000" b="1" i="1" dirty="0" smtClean="0">
                <a:solidFill>
                  <a:schemeClr val="bg1"/>
                </a:solidFill>
              </a:rPr>
              <a:t>*, </a:t>
            </a:r>
            <a:r>
              <a:rPr lang="ru-RU" sz="2000" b="1" i="1" dirty="0" smtClean="0">
                <a:solidFill>
                  <a:schemeClr val="bg1"/>
                </a:solidFill>
              </a:rPr>
              <a:t>А.А.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Сергунин</a:t>
            </a:r>
            <a:r>
              <a:rPr lang="ru-RU" sz="2000" b="1" i="1" dirty="0" smtClean="0">
                <a:solidFill>
                  <a:schemeClr val="bg1"/>
                </a:solidFill>
              </a:rPr>
              <a:t>*, </a:t>
            </a:r>
            <a:r>
              <a:rPr lang="ru-RU" sz="2000" b="1" i="1" dirty="0" smtClean="0">
                <a:solidFill>
                  <a:schemeClr val="bg1"/>
                </a:solidFill>
              </a:rPr>
              <a:t>В.-П.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Тюнкюнен</a:t>
            </a:r>
            <a:r>
              <a:rPr lang="ru-RU" sz="2000" b="1" i="1" dirty="0" smtClean="0">
                <a:solidFill>
                  <a:schemeClr val="bg1"/>
                </a:solidFill>
              </a:rPr>
              <a:t>**</a:t>
            </a:r>
          </a:p>
          <a:p>
            <a:endParaRPr lang="ru-RU" sz="2000" b="1" i="1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*</a:t>
            </a:r>
            <a:r>
              <a:rPr lang="ru-RU" sz="2000" dirty="0" smtClean="0">
                <a:solidFill>
                  <a:schemeClr val="bg1"/>
                </a:solidFill>
              </a:rPr>
              <a:t> Санкт-Петербургский </a:t>
            </a:r>
            <a:r>
              <a:rPr lang="ru-RU" sz="2000" dirty="0">
                <a:solidFill>
                  <a:schemeClr val="bg1"/>
                </a:solidFill>
              </a:rPr>
              <a:t>государственный </a:t>
            </a:r>
            <a:r>
              <a:rPr lang="ru-RU" sz="2000" dirty="0" smtClean="0">
                <a:solidFill>
                  <a:schemeClr val="bg1"/>
                </a:solidFill>
              </a:rPr>
              <a:t>университет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** Университет </a:t>
            </a:r>
            <a:r>
              <a:rPr lang="ru-RU" sz="2000" dirty="0">
                <a:solidFill>
                  <a:schemeClr val="bg1"/>
                </a:solidFill>
              </a:rPr>
              <a:t>Хельсинки </a:t>
            </a:r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Полярные чтения – 2020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«История научных исследований в Арктике и Антарктике»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Санкт-Петербург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18</a:t>
            </a:r>
            <a:r>
              <a:rPr lang="en-US" b="1" dirty="0" smtClean="0">
                <a:solidFill>
                  <a:schemeClr val="bg1"/>
                </a:solidFill>
              </a:rPr>
              <a:t>-21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мая 2020 г.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88640"/>
            <a:ext cx="3634301" cy="1708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3" descr="logo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60350"/>
            <a:ext cx="2057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BD8E96-BCF5-4A6C-8E52-CFC21331F7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  <p:sp>
        <p:nvSpPr>
          <p:cNvPr id="48132" name="Rectangle 8"/>
          <p:cNvSpPr>
            <a:spLocks noChangeArrowheads="1"/>
          </p:cNvSpPr>
          <p:nvPr/>
        </p:nvSpPr>
        <p:spPr bwMode="auto">
          <a:xfrm>
            <a:off x="914400" y="5105400"/>
            <a:ext cx="48006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8133" name="Picture 13" descr="Blue my editing Univer_НЕштрих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638800"/>
            <a:ext cx="1265238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0" descr="image0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46038"/>
            <a:ext cx="2001837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11" descr="Logo_s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225425"/>
            <a:ext cx="89535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260350"/>
            <a:ext cx="13239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3" descr="UNU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230663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7" descr="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146175"/>
            <a:ext cx="9239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209550"/>
            <a:ext cx="12842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486400"/>
            <a:ext cx="22098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1" name="Picture 4" descr="logoSPb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006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77788" y="2514600"/>
            <a:ext cx="8763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4400" dirty="0" smtClean="0"/>
              <a:t>Спасибо за внимание</a:t>
            </a:r>
            <a:r>
              <a:rPr lang="en-GB" altLang="en-US" sz="4400" dirty="0" smtClean="0"/>
              <a:t>!</a:t>
            </a:r>
            <a:endParaRPr lang="en-GB" altLang="en-US" sz="4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altLang="en-US" dirty="0"/>
              <a:t>E-mail: </a:t>
            </a:r>
            <a:r>
              <a:rPr lang="en-US" altLang="en-US" dirty="0">
                <a:hlinkClick r:id="rId13"/>
              </a:rPr>
              <a:t>n.bobylev@spbu.ru</a:t>
            </a:r>
            <a:endParaRPr lang="en-US" altLang="en-US" dirty="0"/>
          </a:p>
        </p:txBody>
      </p:sp>
      <p:pic>
        <p:nvPicPr>
          <p:cNvPr id="48143" name="Picture 12" descr="Birmingham University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04900"/>
            <a:ext cx="2133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4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1039813"/>
            <a:ext cx="8667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5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098550"/>
            <a:ext cx="14382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46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1120775"/>
            <a:ext cx="22844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47" name="Picture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0350"/>
            <a:ext cx="6858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48" name="Picture 19" descr="logo_blau_2126x624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22098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9" name="Picture 1" descr="Logo_IOER_D_4c_07041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791200"/>
            <a:ext cx="24352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0" name="Рисунок 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874838"/>
            <a:ext cx="122872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1" name="Рисунок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1854200"/>
            <a:ext cx="947737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6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04800" y="1196752"/>
            <a:ext cx="8229600" cy="5310411"/>
          </a:xfrm>
        </p:spPr>
        <p:txBody>
          <a:bodyPr/>
          <a:lstStyle/>
          <a:p>
            <a:r>
              <a:rPr lang="en-US" altLang="en-US" sz="2400" dirty="0" smtClean="0"/>
              <a:t>“Opportunities of and challenges to urban development and social cohesion in Russia’s Arctic under climate change impact” </a:t>
            </a:r>
            <a:endParaRPr lang="ru-RU" altLang="en-US" sz="2400" dirty="0" smtClean="0"/>
          </a:p>
          <a:p>
            <a:r>
              <a:rPr lang="ru-RU" altLang="en-US" sz="2400" dirty="0" smtClean="0"/>
              <a:t>«Возможности и вызовы для городского развития и социальной сплоченности в Российской Арктике в условиях глобального изменения климата»</a:t>
            </a:r>
          </a:p>
          <a:p>
            <a:r>
              <a:rPr lang="en-US" altLang="en-US" sz="2400" dirty="0" err="1" smtClean="0"/>
              <a:t>Era.Net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RUS (RUS_ST2017-527) and Russian Foundation for Basic Research (№18-55-76003).</a:t>
            </a:r>
          </a:p>
          <a:p>
            <a:r>
              <a:rPr lang="en-US" altLang="en-US" sz="2400" dirty="0" smtClean="0">
                <a:hlinkClick r:id="rId2"/>
              </a:rPr>
              <a:t>http://www.eranet-rus.eu</a:t>
            </a:r>
            <a:endParaRPr lang="en-US" altLang="en-US" sz="2400" dirty="0" smtClean="0"/>
          </a:p>
          <a:p>
            <a:endParaRPr lang="en-US" alt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4406D2-E5FB-4C45-A888-942448CC559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pic>
        <p:nvPicPr>
          <p:cNvPr id="18436" name="Picture 2" descr="BMBF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4883150"/>
            <a:ext cx="3200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05388"/>
            <a:ext cx="35242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55576" y="163540"/>
            <a:ext cx="8229600" cy="638944"/>
          </a:xfrm>
        </p:spPr>
        <p:txBody>
          <a:bodyPr/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ru-RU" sz="2800" b="1" dirty="0" smtClean="0"/>
              <a:t>финансирование исследования</a:t>
            </a:r>
            <a:r>
              <a:rPr lang="ru-RU" b="1" dirty="0"/>
              <a:t/>
            </a:r>
            <a:br>
              <a:rPr lang="ru-RU" b="1" dirty="0"/>
            </a:b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3046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/>
              <a:t>Цель исследования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 smtClean="0"/>
          </a:p>
          <a:p>
            <a:pPr>
              <a:buNone/>
            </a:pPr>
            <a:r>
              <a:rPr lang="ru-RU" dirty="0" smtClean="0"/>
              <a:t>Основная цель данного исследования – определение наилучших зарубежных практик для их использования в процессе выработки устойчивых экологических стратегий городов Арктической зоны Российской Федерации (АЗРФ).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301E5-70B8-4ED6-8FD6-4F66056C05B5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3871913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052513"/>
            <a:ext cx="3871913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3" t="9204" b="15331"/>
          <a:stretch>
            <a:fillRect/>
          </a:stretch>
        </p:blipFill>
        <p:spPr bwMode="auto">
          <a:xfrm>
            <a:off x="323850" y="4076700"/>
            <a:ext cx="47529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5292725" y="4076700"/>
            <a:ext cx="3455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Russian Arctic cities of Severodvinsk (top left), Murmansk (top right) and Vorkuta. Photos by Y. </a:t>
            </a:r>
            <a:r>
              <a:rPr lang="en-US" altLang="en-US" sz="1800" dirty="0" err="1"/>
              <a:t>Ageeva</a:t>
            </a:r>
            <a:r>
              <a:rPr lang="en-US" altLang="en-US" sz="1800" dirty="0"/>
              <a:t>.</a:t>
            </a:r>
            <a:endParaRPr lang="ru-RU" alt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250825" y="404813"/>
            <a:ext cx="46815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AZRF cities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285750"/>
            <a:ext cx="9144000" cy="55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defRPr/>
            </a:pPr>
            <a:r>
              <a:rPr lang="ru-RU" altLang="en-US" sz="2000" b="1" dirty="0"/>
              <a:t>ГОРОДСКОЕ УСТОЙЧИВОЕ РАЗВИТИЕ В АЗРФ</a:t>
            </a:r>
            <a:endParaRPr lang="en-US" sz="2000" b="1" kern="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118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/>
              <a:t>Критерии планирования экологических стратегий муниципальных образований АЗРФ: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наличие у муниципальных властей понимания важности и необходимости стратегического планирования в области охраны окружающей среды; </a:t>
            </a:r>
          </a:p>
          <a:p>
            <a:r>
              <a:rPr lang="ru-RU" dirty="0" smtClean="0"/>
              <a:t>комплексный характер планирования, учитывающего все взаимосвязанные аспекты экологической стратегии;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301E5-70B8-4ED6-8FD6-4F66056C05B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Критерии планирования экологических стратегий муниципальных образований АЗРФ: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000" dirty="0" smtClean="0"/>
          </a:p>
          <a:p>
            <a:r>
              <a:rPr lang="ru-RU" dirty="0" smtClean="0"/>
              <a:t>наличие или отсутствие подразделения по стратегическому планированию в составе городской администрации; </a:t>
            </a:r>
          </a:p>
          <a:p>
            <a:r>
              <a:rPr lang="ru-RU" dirty="0" smtClean="0"/>
              <a:t>наличие в планах чётко определенных целей, ожидаемых результатов, способов имплементации стратегии, целевых индикаторов, критериев эффективности/неэффективности принятой стратегии и рабочего плана;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301E5-70B8-4ED6-8FD6-4F66056C05B5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Критерии планирования экологических стратегий муниципальных образований АЗРФ: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3000" dirty="0" smtClean="0"/>
          </a:p>
          <a:p>
            <a:r>
              <a:rPr lang="ru-RU" sz="3000" dirty="0" smtClean="0"/>
              <a:t> качество и точность оценочных механизмов, степень их научной обоснованности; </a:t>
            </a:r>
          </a:p>
          <a:p>
            <a:r>
              <a:rPr lang="ru-RU" sz="3000" dirty="0" smtClean="0"/>
              <a:t>степень </a:t>
            </a:r>
            <a:r>
              <a:rPr lang="ru-RU" sz="3000" dirty="0" err="1" smtClean="0"/>
              <a:t>скоординированности</a:t>
            </a:r>
            <a:r>
              <a:rPr lang="ru-RU" sz="3000" dirty="0" smtClean="0"/>
              <a:t> муниципальной стратегии устойчивого экологического развития с соответствующими стратегиями регионального и федерального уровня; степень «прозрачности»/открытости процесса стратегического планирования; </a:t>
            </a:r>
            <a:endParaRPr lang="ru-RU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301E5-70B8-4ED6-8FD6-4F66056C05B5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Критерии планирования экологических стратегий муниципальных образований АЗРФ: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степень вовлеченности институтов гражданского общества в процесс планирования (опросы общественного мнения, обсуждение в местных СМИ, слушания в общественных палатах, роль неправительственных/некоммерческих организаций в разработке стратегии и рабочих планов и пр.);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301E5-70B8-4ED6-8FD6-4F66056C05B5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Критерии планирования экологических стратегий муниципальных образований АЗРФ: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1400" dirty="0" smtClean="0"/>
          </a:p>
          <a:p>
            <a:r>
              <a:rPr lang="ru-RU" dirty="0" smtClean="0"/>
              <a:t>способность разработчиков муниципальных стратегий принимать во внимание и гармонизировать частные и государственные интересы; </a:t>
            </a:r>
          </a:p>
          <a:p>
            <a:r>
              <a:rPr lang="ru-RU" dirty="0" smtClean="0"/>
              <a:t>координация экологической стратегии муниципалитета со стратегией социальной и экологической ответственности бизнеса; централизованно-«командный» или индикативный характер планирования.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301E5-70B8-4ED6-8FD6-4F66056C05B5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11348</TotalTime>
  <Words>355</Words>
  <Application>Microsoft Office PowerPoint</Application>
  <PresentationFormat>Экран (4:3)</PresentationFormat>
  <Paragraphs>57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 финансирование исследования </vt:lpstr>
      <vt:lpstr> Цель исследования</vt:lpstr>
      <vt:lpstr>Презентация PowerPoint</vt:lpstr>
      <vt:lpstr>  Критерии планирования экологических стратегий муниципальных образований АЗРФ: </vt:lpstr>
      <vt:lpstr>  Критерии планирования экологических стратегий муниципальных образований АЗРФ:</vt:lpstr>
      <vt:lpstr>  Критерии планирования экологических стратегий муниципальных образований АЗРФ:</vt:lpstr>
      <vt:lpstr>  Критерии планирования экологических стратегий муниципальных образований АЗРФ:</vt:lpstr>
      <vt:lpstr>  Критерии планирования экологических стратегий муниципальных образований АЗРФ: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Баранова Ольга Владимировна</dc:creator>
  <cp:lastModifiedBy>Nikolai user</cp:lastModifiedBy>
  <cp:revision>283</cp:revision>
  <dcterms:created xsi:type="dcterms:W3CDTF">2015-06-09T11:05:16Z</dcterms:created>
  <dcterms:modified xsi:type="dcterms:W3CDTF">2020-05-19T00:51:30Z</dcterms:modified>
</cp:coreProperties>
</file>